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66" r:id="rId5"/>
    <p:sldId id="257" r:id="rId6"/>
    <p:sldId id="271" r:id="rId7"/>
    <p:sldId id="274" r:id="rId8"/>
    <p:sldId id="269" r:id="rId9"/>
    <p:sldId id="273" r:id="rId10"/>
    <p:sldId id="275" r:id="rId11"/>
    <p:sldId id="276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443"/>
    <a:srgbClr val="094F4F"/>
    <a:srgbClr val="94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41" autoAdjust="0"/>
  </p:normalViewPr>
  <p:slideViewPr>
    <p:cSldViewPr snapToGrid="0">
      <p:cViewPr varScale="1">
        <p:scale>
          <a:sx n="92" d="100"/>
          <a:sy n="92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63081-DE49-4AB9-BA3A-FA6959869CBB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C32C4-484F-4416-89DE-C355ADAD790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197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Diapositiva de inicio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795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7: Análisis Financiero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Retornos de inversión proyectados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Análisis de costos a lo largo del tiempo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Fórmulas y cálculos utilizados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887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7: Análisis Financiero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Retornos de inversión proyectados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Análisis de costos a lo largo del tiempo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Fórmulas y cálculos utilizados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765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7: Análisis Financiero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Retornos de inversión proyectados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Análisis de costos a lo largo del tiempo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Fórmulas y cálculos utilizados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452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8: Beneficios del Proyecto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Beneficios esperados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Impacto en la eficiencia energética y sostenibilidad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385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9: Recomendaciones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Sugerencias para la implementación y mejora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Pasos siguientes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769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48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Diapositiva de inicio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162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2: Introducción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Breve descripción del proyecto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Objetivos principales del proyecto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81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3: Contexto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Situación actual del uso de energía solar y la carga de vehículos eléctricos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Importancia del proyecto en el contexto actual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714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6: Análisis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Principales hallazgos del análisis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Visualizaciones clave (gráficos, tablas, </a:t>
            </a:r>
            <a:r>
              <a:rPr lang="es-ES" dirty="0" err="1"/>
              <a:t>dashboards</a:t>
            </a:r>
            <a:r>
              <a:rPr lang="es-ES" dirty="0"/>
              <a:t>)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897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6: Análisis de Datos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Principales hallazgos del análisis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Visualizaciones clave (gráficos, tablas, </a:t>
            </a:r>
            <a:r>
              <a:rPr lang="es-ES" dirty="0" err="1"/>
              <a:t>dashboards</a:t>
            </a:r>
            <a:r>
              <a:rPr lang="es-ES" dirty="0"/>
              <a:t>)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04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4: Metodología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Descripción de los métodos y herramientas utilizados para el análisis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Breve explicación de la metodología BI aplicada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25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Diapositiva 7: Análisis Financiero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Retornos de inversión proyectados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Análisis de costos a lo largo del tiempo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Fórmulas y cálculos utilizados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C32C4-484F-4416-89DE-C355ADAD7901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014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48482-34DF-8AF0-ED74-F5C3F1580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8EC49-2FCD-F7E6-19F4-A9DDCBB58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62CA7D-629F-FDF4-2CFD-5E6C01E9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92D51D-A987-0C98-F442-EDCC698B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31F420-04BB-39C8-FE30-749FBB13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5747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EBE8-6EF6-D823-CE10-D071F9CF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CE43C1-503F-2552-E427-1FAD3C010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45F45-5364-32B8-AA7C-44881FD7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11DE20-BF6D-F4D6-6E23-A3621E24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893B3F-A029-BBDD-3D8E-3C5CE280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87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BFCECF-47D7-7A3A-D5BA-E89090378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2213D2-C83B-6C28-EF93-371611236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6903CD-B1B5-7EFE-E6E8-3CABA555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4ABDEC-79CF-E7CA-F03C-922900351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31A67B-CB45-F791-F9A9-A8116738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122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DD61C-A07D-8E94-742A-0CEDB09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4B5AC0-C361-EBE7-3B15-8FE50760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49ACF1-4EAC-ACF3-4854-AA361399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EAAA9F-CFD7-E2F8-1699-D85EC0FA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4BD3F0-709A-1A23-B543-E7105ECF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472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FD599-6088-6C48-5BF2-DCE3E0D8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FF9661-FAC6-335F-29DC-A3C15452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52B717-2DF0-2C67-1944-879CF0F4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854445-D24D-596B-24D8-2001C064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5BFEDA-6EE8-C38C-D72F-2AA4326F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517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2FD59-F2C1-E102-E6A4-43F20744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FBD747-0F27-C6B4-D5D1-81F107C2D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CC5FAB-F756-B5A2-41F8-666DC64D0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A74932-AFB6-549A-4E34-47BC87F8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8DA0E1-3EEB-04A1-7737-8EEC6F39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EB2076-192E-0947-8B22-03B50A87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205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B7208-2816-3D62-4333-AA6D7869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900498-F6F1-586F-D317-061F0A310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ABD594-9004-E10A-39B3-FCCCAC83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55B057-3CAC-F330-F99F-893D3EB27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404413-2B3A-2016-CDE1-63F7D0167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220B9C-2C10-0A7D-9A8A-1CD1139E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499E5-1E90-E19A-7AE5-26917EBD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5904E0-4437-CDFC-9113-17EFA980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1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D23DC-DFFA-EB77-EB10-B794E8B5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661D37-13F1-C98D-E719-F0AB6014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6878D2-B309-BB21-AAC2-AA2307DE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A39EC7-A079-1550-C215-3FEADCF19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01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924A1E-67D3-19EF-475D-36CA1C6A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7381E2-8BFE-4D21-D016-8353579B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A07287-BE6E-E7C2-CEAE-F69005C2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411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BE508-4A36-9D04-345E-25FD4EEA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36B798-C340-3526-7C96-59F09586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A24AA9-4726-684F-06E2-E2DD666D4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7229C-C5E8-3B55-BF24-CDACD154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0907D9-C311-E34E-F550-36E18BDC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EBAD53-9E3A-8D69-48FC-D9B9D09A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44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5CE59-165A-5599-737D-6BAE80AB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501415-D168-13B0-40F1-FBCC2C1FE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ACB3A9-A2C7-956F-8E8A-7233998F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E44F6F-99D1-6192-117A-A76594DB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241502-44A1-BFEE-010B-6491FD3D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FABB82-A620-960E-3027-827AA671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368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6B88FD-482F-C5E3-0CF0-F153FB55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D04559-2EF0-808D-F96C-6BF0745D2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AB2B85-28A1-F016-4F21-710777FB0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3A4A-3202-4CD8-9685-951C85D0C432}" type="datetimeFigureOut">
              <a:rPr lang="es-CL" smtClean="0"/>
              <a:t>23-07-2024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B65419-6C07-55FE-5D90-43607AD22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7A73A-A38C-4CE6-9FB4-A625CFF5B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ED56F-E977-419F-AF16-DA6144B7637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095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3.glb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6740BFA9-23CB-EB72-31A0-8145342920F3}"/>
              </a:ext>
            </a:extLst>
          </p:cNvPr>
          <p:cNvSpPr/>
          <p:nvPr/>
        </p:nvSpPr>
        <p:spPr>
          <a:xfrm>
            <a:off x="0" y="6858000"/>
            <a:ext cx="3972910" cy="4913585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8758F3E3-45AA-4486-78B6-0A31C43E4AF4}"/>
              </a:ext>
            </a:extLst>
          </p:cNvPr>
          <p:cNvSpPr/>
          <p:nvPr/>
        </p:nvSpPr>
        <p:spPr>
          <a:xfrm rot="10800000">
            <a:off x="2377440" y="-4937760"/>
            <a:ext cx="3972910" cy="4913585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7F9529C7-DE2F-380E-DBDD-AD2233010383}"/>
              </a:ext>
            </a:extLst>
          </p:cNvPr>
          <p:cNvSpPr txBox="1">
            <a:spLocks/>
          </p:cNvSpPr>
          <p:nvPr/>
        </p:nvSpPr>
        <p:spPr>
          <a:xfrm>
            <a:off x="12252960" y="1246798"/>
            <a:ext cx="5788806" cy="189141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36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Sistema de Energía Solar y Carga de Vehículos Eléctricos</a:t>
            </a:r>
            <a:endParaRPr lang="es-ES" sz="3600" dirty="0"/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5DAC252E-4AA7-5308-A167-08C3367A0E8C}"/>
              </a:ext>
            </a:extLst>
          </p:cNvPr>
          <p:cNvCxnSpPr/>
          <p:nvPr/>
        </p:nvCxnSpPr>
        <p:spPr>
          <a:xfrm>
            <a:off x="12252960" y="324273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64;p38">
            <a:extLst>
              <a:ext uri="{FF2B5EF4-FFF2-40B4-BE49-F238E27FC236}">
                <a16:creationId xmlns:a16="http://schemas.microsoft.com/office/drawing/2014/main" id="{7409B3A0-2139-9999-AD4A-AB0F35217A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44400" y="3513316"/>
            <a:ext cx="3308904" cy="829250"/>
          </a:xfrm>
          <a:prstGeom prst="rect">
            <a:avLst/>
          </a:prstGeom>
          <a:noFill/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Gabriel Véliz</a:t>
            </a:r>
            <a:b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Luz Carabali</a:t>
            </a:r>
            <a:endParaRPr sz="2200" b="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92B6955C-2719-BCA6-FB92-3EDB5E08B714}"/>
              </a:ext>
            </a:extLst>
          </p:cNvPr>
          <p:cNvSpPr/>
          <p:nvPr/>
        </p:nvSpPr>
        <p:spPr>
          <a:xfrm>
            <a:off x="4876330" y="6949440"/>
            <a:ext cx="2439340" cy="3138213"/>
          </a:xfrm>
          <a:prstGeom prst="triangle">
            <a:avLst/>
          </a:prstGeom>
          <a:blipFill>
            <a:blip r:embed="rId5"/>
            <a:stretch>
              <a:fillRect l="-6228" t="466" r="-43714" b="4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685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36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Análisis Financiero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E7922-D0C2-D554-8CF8-DEFBF3737955}"/>
              </a:ext>
            </a:extLst>
          </p:cNvPr>
          <p:cNvSpPr txBox="1"/>
          <p:nvPr/>
        </p:nvSpPr>
        <p:spPr>
          <a:xfrm>
            <a:off x="882313" y="1379621"/>
            <a:ext cx="9946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Retorno de inversión para instalación de Sistemas solares: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9 años con sistema solar Tesla (12 años sin incentivo).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10 años con sistema solar genérico (14 años sin incentivo).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06BE207-4DB2-603B-D542-A08295563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82489"/>
              </p:ext>
            </p:extLst>
          </p:nvPr>
        </p:nvGraphicFramePr>
        <p:xfrm>
          <a:off x="831166" y="2855052"/>
          <a:ext cx="10529668" cy="3677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006">
                  <a:extLst>
                    <a:ext uri="{9D8B030D-6E8A-4147-A177-3AD203B41FA5}">
                      <a16:colId xmlns:a16="http://schemas.microsoft.com/office/drawing/2014/main" val="2412346119"/>
                    </a:ext>
                  </a:extLst>
                </a:gridCol>
                <a:gridCol w="2297102">
                  <a:extLst>
                    <a:ext uri="{9D8B030D-6E8A-4147-A177-3AD203B41FA5}">
                      <a16:colId xmlns:a16="http://schemas.microsoft.com/office/drawing/2014/main" val="272418277"/>
                    </a:ext>
                  </a:extLst>
                </a:gridCol>
                <a:gridCol w="1792201">
                  <a:extLst>
                    <a:ext uri="{9D8B030D-6E8A-4147-A177-3AD203B41FA5}">
                      <a16:colId xmlns:a16="http://schemas.microsoft.com/office/drawing/2014/main" val="823303694"/>
                    </a:ext>
                  </a:extLst>
                </a:gridCol>
                <a:gridCol w="1838453">
                  <a:extLst>
                    <a:ext uri="{9D8B030D-6E8A-4147-A177-3AD203B41FA5}">
                      <a16:colId xmlns:a16="http://schemas.microsoft.com/office/drawing/2014/main" val="924725538"/>
                    </a:ext>
                  </a:extLst>
                </a:gridCol>
                <a:gridCol w="1838453">
                  <a:extLst>
                    <a:ext uri="{9D8B030D-6E8A-4147-A177-3AD203B41FA5}">
                      <a16:colId xmlns:a16="http://schemas.microsoft.com/office/drawing/2014/main" val="1015882468"/>
                    </a:ext>
                  </a:extLst>
                </a:gridCol>
                <a:gridCol w="1838453">
                  <a:extLst>
                    <a:ext uri="{9D8B030D-6E8A-4147-A177-3AD203B41FA5}">
                      <a16:colId xmlns:a16="http://schemas.microsoft.com/office/drawing/2014/main" val="3418549916"/>
                    </a:ext>
                  </a:extLst>
                </a:gridCol>
              </a:tblGrid>
              <a:tr h="231464"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Tesla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generico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62464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Años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Ahorros Netos Acumulados ($)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% Retorno sin incentivo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% Retorno con incentivo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% Retorno sin incentivo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Retorno con incentivo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797301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1,300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7%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14978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2,600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17%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24%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21%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993776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3,900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36%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31%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124275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5,200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33%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48%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29%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42%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777463"/>
                  </a:ext>
                </a:extLst>
              </a:tr>
              <a:tr h="2204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6,500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42%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36%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112364"/>
                  </a:ext>
                </a:extLst>
              </a:tr>
              <a:tr h="2204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7,800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71%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44%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62%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853283"/>
                  </a:ext>
                </a:extLst>
              </a:tr>
              <a:tr h="220442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9,100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83%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51%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73%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93640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10,400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67%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58%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83%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221722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11,700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107%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66%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94%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735449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13,000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83%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119%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73%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104%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739215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14,300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92%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131%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115%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886782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15,600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143%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88%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125%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874327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16,900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108%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155%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135%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800713"/>
                  </a:ext>
                </a:extLst>
              </a:tr>
              <a:tr h="231464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18,200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117%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>
                          <a:solidFill>
                            <a:schemeClr val="bg1"/>
                          </a:solidFill>
                          <a:effectLst/>
                        </a:rPr>
                        <a:t>167%</a:t>
                      </a:r>
                      <a:endParaRPr lang="es-CL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102%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146%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293863"/>
                  </a:ext>
                </a:extLst>
              </a:tr>
            </a:tbl>
          </a:graphicData>
        </a:graphic>
      </p:graphicFrame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7D510EC-B661-9A7B-D6EB-AC03F5647D13}"/>
              </a:ext>
            </a:extLst>
          </p:cNvPr>
          <p:cNvSpPr/>
          <p:nvPr/>
        </p:nvSpPr>
        <p:spPr>
          <a:xfrm>
            <a:off x="5862204" y="5116525"/>
            <a:ext cx="467591" cy="2701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5939776-5AD6-A1E0-A0B8-0D57368B39E2}"/>
              </a:ext>
            </a:extLst>
          </p:cNvPr>
          <p:cNvSpPr/>
          <p:nvPr/>
        </p:nvSpPr>
        <p:spPr>
          <a:xfrm>
            <a:off x="9549587" y="5343297"/>
            <a:ext cx="467591" cy="2701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266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264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Conclusiones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E7922-D0C2-D554-8CF8-DEFBF3737955}"/>
              </a:ext>
            </a:extLst>
          </p:cNvPr>
          <p:cNvSpPr txBox="1"/>
          <p:nvPr/>
        </p:nvSpPr>
        <p:spPr>
          <a:xfrm>
            <a:off x="882313" y="1379621"/>
            <a:ext cx="9946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El </a:t>
            </a:r>
            <a:r>
              <a:rPr lang="es-MX" sz="2800" dirty="0" err="1">
                <a:solidFill>
                  <a:schemeClr val="bg1"/>
                </a:solidFill>
              </a:rPr>
              <a:t>N°</a:t>
            </a:r>
            <a:r>
              <a:rPr lang="es-MX" sz="2800" dirty="0">
                <a:solidFill>
                  <a:schemeClr val="bg1"/>
                </a:solidFill>
              </a:rPr>
              <a:t> de hogares con paneles solares vs el </a:t>
            </a:r>
            <a:r>
              <a:rPr lang="es-MX" sz="2800" dirty="0" err="1">
                <a:solidFill>
                  <a:schemeClr val="bg1"/>
                </a:solidFill>
              </a:rPr>
              <a:t>N°</a:t>
            </a:r>
            <a:r>
              <a:rPr lang="es-MX" sz="2800" dirty="0">
                <a:solidFill>
                  <a:schemeClr val="bg1"/>
                </a:solidFill>
              </a:rPr>
              <a:t> de autos eléctricos, cuenta con una holgura bastante amplia.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79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01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6740BFA9-23CB-EB72-31A0-8145342920F3}"/>
              </a:ext>
            </a:extLst>
          </p:cNvPr>
          <p:cNvSpPr/>
          <p:nvPr/>
        </p:nvSpPr>
        <p:spPr>
          <a:xfrm>
            <a:off x="0" y="1944415"/>
            <a:ext cx="3972910" cy="4913585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8758F3E3-45AA-4486-78B6-0A31C43E4AF4}"/>
              </a:ext>
            </a:extLst>
          </p:cNvPr>
          <p:cNvSpPr/>
          <p:nvPr/>
        </p:nvSpPr>
        <p:spPr>
          <a:xfrm rot="10800000">
            <a:off x="2391105" y="0"/>
            <a:ext cx="3972910" cy="4913585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7F9529C7-DE2F-380E-DBDD-AD2233010383}"/>
              </a:ext>
            </a:extLst>
          </p:cNvPr>
          <p:cNvSpPr txBox="1">
            <a:spLocks/>
          </p:cNvSpPr>
          <p:nvPr/>
        </p:nvSpPr>
        <p:spPr>
          <a:xfrm>
            <a:off x="5958674" y="1246798"/>
            <a:ext cx="5788806" cy="189141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36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Sistema de Energía Solar y Carga de Vehículos Eléctricos</a:t>
            </a:r>
            <a:endParaRPr lang="es-ES" sz="3600" dirty="0"/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5DAC252E-4AA7-5308-A167-08C3367A0E8C}"/>
              </a:ext>
            </a:extLst>
          </p:cNvPr>
          <p:cNvCxnSpPr/>
          <p:nvPr/>
        </p:nvCxnSpPr>
        <p:spPr>
          <a:xfrm>
            <a:off x="7471577" y="324273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64;p38">
            <a:extLst>
              <a:ext uri="{FF2B5EF4-FFF2-40B4-BE49-F238E27FC236}">
                <a16:creationId xmlns:a16="http://schemas.microsoft.com/office/drawing/2014/main" id="{7409B3A0-2139-9999-AD4A-AB0F35217A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4668" y="3513316"/>
            <a:ext cx="3308904" cy="829250"/>
          </a:xfrm>
          <a:prstGeom prst="rect">
            <a:avLst/>
          </a:prstGeom>
          <a:noFill/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Gabriel Véliz</a:t>
            </a:r>
            <a:b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Luz Carabali</a:t>
            </a:r>
            <a:endParaRPr sz="2200" b="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92B6955C-2719-BCA6-FB92-3EDB5E08B714}"/>
              </a:ext>
            </a:extLst>
          </p:cNvPr>
          <p:cNvSpPr/>
          <p:nvPr/>
        </p:nvSpPr>
        <p:spPr>
          <a:xfrm>
            <a:off x="4876330" y="3719787"/>
            <a:ext cx="2439340" cy="3138213"/>
          </a:xfrm>
          <a:prstGeom prst="triangle">
            <a:avLst/>
          </a:prstGeom>
          <a:blipFill>
            <a:blip r:embed="rId5"/>
            <a:stretch>
              <a:fillRect l="-6228" t="466" r="-43714" b="4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660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6740BFA9-23CB-EB72-31A0-8145342920F3}"/>
              </a:ext>
            </a:extLst>
          </p:cNvPr>
          <p:cNvSpPr/>
          <p:nvPr/>
        </p:nvSpPr>
        <p:spPr>
          <a:xfrm>
            <a:off x="0" y="6858000"/>
            <a:ext cx="3972910" cy="4913585"/>
          </a:xfrm>
          <a:prstGeom prst="triangl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8758F3E3-45AA-4486-78B6-0A31C43E4AF4}"/>
              </a:ext>
            </a:extLst>
          </p:cNvPr>
          <p:cNvSpPr/>
          <p:nvPr/>
        </p:nvSpPr>
        <p:spPr>
          <a:xfrm rot="10800000">
            <a:off x="2377440" y="-4937760"/>
            <a:ext cx="3972910" cy="4913585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7F9529C7-DE2F-380E-DBDD-AD2233010383}"/>
              </a:ext>
            </a:extLst>
          </p:cNvPr>
          <p:cNvSpPr txBox="1">
            <a:spLocks/>
          </p:cNvSpPr>
          <p:nvPr/>
        </p:nvSpPr>
        <p:spPr>
          <a:xfrm>
            <a:off x="12252960" y="1246798"/>
            <a:ext cx="5788806" cy="189141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S" sz="3600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Sistema de Energía Solar y Carga de Vehículos Eléctricos</a:t>
            </a:r>
            <a:endParaRPr lang="es-ES" sz="3600" dirty="0"/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5DAC252E-4AA7-5308-A167-08C3367A0E8C}"/>
              </a:ext>
            </a:extLst>
          </p:cNvPr>
          <p:cNvCxnSpPr/>
          <p:nvPr/>
        </p:nvCxnSpPr>
        <p:spPr>
          <a:xfrm>
            <a:off x="12252960" y="324273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64;p38">
            <a:extLst>
              <a:ext uri="{FF2B5EF4-FFF2-40B4-BE49-F238E27FC236}">
                <a16:creationId xmlns:a16="http://schemas.microsoft.com/office/drawing/2014/main" id="{7409B3A0-2139-9999-AD4A-AB0F35217A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44400" y="3513316"/>
            <a:ext cx="3308904" cy="829250"/>
          </a:xfrm>
          <a:prstGeom prst="rect">
            <a:avLst/>
          </a:prstGeom>
          <a:noFill/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Gabriel Véliz</a:t>
            </a:r>
            <a:b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Luz Carabali</a:t>
            </a:r>
            <a:endParaRPr sz="2200" b="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92B6955C-2719-BCA6-FB92-3EDB5E08B714}"/>
              </a:ext>
            </a:extLst>
          </p:cNvPr>
          <p:cNvSpPr/>
          <p:nvPr/>
        </p:nvSpPr>
        <p:spPr>
          <a:xfrm>
            <a:off x="4876330" y="6949440"/>
            <a:ext cx="2439340" cy="3138213"/>
          </a:xfrm>
          <a:prstGeom prst="triangle">
            <a:avLst/>
          </a:prstGeom>
          <a:blipFill>
            <a:blip r:embed="rId5"/>
            <a:stretch>
              <a:fillRect l="-6228" t="466" r="-43714" b="466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919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Panel solar en soporte">
                <a:extLst>
                  <a:ext uri="{FF2B5EF4-FFF2-40B4-BE49-F238E27FC236}">
                    <a16:creationId xmlns:a16="http://schemas.microsoft.com/office/drawing/2014/main" id="{2D87DB0F-2F1A-AFEF-48E5-8D31E65FCE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0" y="3429000"/>
              <a:ext cx="3172197" cy="29590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72197" cy="2959012"/>
                    </a:xfrm>
                    <a:prstGeom prst="rect">
                      <a:avLst/>
                    </a:prstGeom>
                  </am3d:spPr>
                  <am3d:camera>
                    <am3d:pos x="0" y="0" z="77812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099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0680" ay="-1245557" az="4633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81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Panel solar en soporte">
                <a:extLst>
                  <a:ext uri="{FF2B5EF4-FFF2-40B4-BE49-F238E27FC236}">
                    <a16:creationId xmlns:a16="http://schemas.microsoft.com/office/drawing/2014/main" id="{2D87DB0F-2F1A-AFEF-48E5-8D31E65FCE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0" y="3429000"/>
                <a:ext cx="3172197" cy="2959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E5C48C17-236B-FCE7-E155-B3D44C523A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27830" y="3647347"/>
              <a:ext cx="4540168" cy="252231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40168" cy="2522316"/>
                    </a:xfrm>
                    <a:prstGeom prst="rect">
                      <a:avLst/>
                    </a:prstGeom>
                  </am3d:spPr>
                  <am3d:camera>
                    <am3d:pos x="0" y="0" z="5390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42" d="1000000"/>
                    <am3d:preTrans dx="-7029143" dy="-5974370" dz="11122901"/>
                    <am3d:scale>
                      <am3d:sx n="1000000" d="1000000"/>
                      <am3d:sy n="1000000" d="1000000"/>
                      <am3d:sz n="1000000" d="1000000"/>
                    </am3d:scale>
                    <am3d:rot ax="1424163" ay="3413788" az="12132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25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E5C48C17-236B-FCE7-E155-B3D44C523A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7830" y="3647347"/>
                <a:ext cx="4540168" cy="252231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6E26730-73F3-5A8C-173B-53ABDD5DA595}"/>
              </a:ext>
            </a:extLst>
          </p:cNvPr>
          <p:cNvSpPr txBox="1"/>
          <p:nvPr/>
        </p:nvSpPr>
        <p:spPr>
          <a:xfrm>
            <a:off x="1010653" y="688337"/>
            <a:ext cx="101706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Analizaremos los costos de instalación de diversos sistemas de energía solar para hogares que cuentan con vehículos eléctricos en Washington, EEUU. </a:t>
            </a:r>
          </a:p>
          <a:p>
            <a:r>
              <a:rPr lang="es-ES" sz="2800" dirty="0">
                <a:solidFill>
                  <a:schemeClr val="bg1"/>
                </a:solidFill>
              </a:rPr>
              <a:t>El objetivo es comparar precios, evaluar retornos de inversión y explorar las diferentes soluciones disponibles, promoviendo la sostenibilidad y contribuyendo al cuidado del planeta.</a:t>
            </a:r>
            <a:endParaRPr lang="es-C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C 0.04128 -7.40741E-7 0.13946 0.0463 0.19466 0.0669 C 0.24974 0.0875 0.20612 0.07315 0.3306 0.12384 C 0.44792 0.16296 0.66901 0.23426 0.66901 0.2780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51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Situación actual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FC540B-E19D-2CD8-AA7F-43CB3627C6D7}"/>
              </a:ext>
            </a:extLst>
          </p:cNvPr>
          <p:cNvSpPr txBox="1"/>
          <p:nvPr/>
        </p:nvSpPr>
        <p:spPr>
          <a:xfrm>
            <a:off x="882313" y="1379621"/>
            <a:ext cx="7397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$144,53 promedio mensual de energía en EEUU.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$183,53 promedio mensual de energía con vehículo eléctrico.</a:t>
            </a:r>
            <a:endParaRPr lang="es-CL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bg1"/>
                </a:solidFill>
              </a:rPr>
              <a:t>194.232 vehículos eléctricos en Washington (Aprox. 29% del total).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800" dirty="0">
                <a:solidFill>
                  <a:schemeClr val="bg1"/>
                </a:solidFill>
              </a:rPr>
              <a:t>1.76% de los hogares cuentan con paneles solares.</a:t>
            </a: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ow to pay your bill - Settle in Delhi with Bed&amp;Chai Guesthouse">
            <a:extLst>
              <a:ext uri="{FF2B5EF4-FFF2-40B4-BE49-F238E27FC236}">
                <a16:creationId xmlns:a16="http://schemas.microsoft.com/office/drawing/2014/main" id="{13400BAA-6E52-2547-6CC0-923FE3C9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87" y="-92181"/>
            <a:ext cx="2471633" cy="247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l you need to know about Electric Vehicles (EV): Advantages, Technology,  Cost, Maintenance, History, and Global EV Leaders | Moneycontrol -  Moneycontrol.com">
            <a:extLst>
              <a:ext uri="{FF2B5EF4-FFF2-40B4-BE49-F238E27FC236}">
                <a16:creationId xmlns:a16="http://schemas.microsoft.com/office/drawing/2014/main" id="{0380DECA-605A-FE28-3D4E-6B0D2884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36" y="2939758"/>
            <a:ext cx="3334534" cy="14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use roof with solar panels Smart home power system solar cells energy  saving homes solar energy 3d illustration 10833976 PNG">
            <a:extLst>
              <a:ext uri="{FF2B5EF4-FFF2-40B4-BE49-F238E27FC236}">
                <a16:creationId xmlns:a16="http://schemas.microsoft.com/office/drawing/2014/main" id="{8C3CB18F-5F5B-33A4-1C6C-F29D595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510" y="4078792"/>
            <a:ext cx="2608386" cy="26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4031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Principales hallazgos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FC540B-E19D-2CD8-AA7F-43CB3627C6D7}"/>
              </a:ext>
            </a:extLst>
          </p:cNvPr>
          <p:cNvSpPr txBox="1"/>
          <p:nvPr/>
        </p:nvSpPr>
        <p:spPr>
          <a:xfrm>
            <a:off x="882313" y="1379621"/>
            <a:ext cx="70558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Tesla cuenta con los sistema de energía solar mas económicos del mercado y con la mayor cantidad de vehículos eléctricos en Washington.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Existe 30% de incentivo fiscal por la instalación de sistemas en todo EEUU.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El 80% de la carga de vehículos eléctricos es realizado en casas.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DC0111-0DEF-E24D-75B6-5ED512BE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22" y="866637"/>
            <a:ext cx="3810000" cy="23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9D4ABC-E59D-85B7-47BF-B32E4E94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34" y="3846207"/>
            <a:ext cx="3533775" cy="2238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0C873F4-E071-020C-AFD3-C8D99414AD68}"/>
              </a:ext>
            </a:extLst>
          </p:cNvPr>
          <p:cNvSpPr txBox="1"/>
          <p:nvPr/>
        </p:nvSpPr>
        <p:spPr>
          <a:xfrm>
            <a:off x="8663928" y="497305"/>
            <a:ext cx="29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Marca de Vehículos eléctricos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20DEE1-BC36-6D85-7AD0-AF3504B5738F}"/>
              </a:ext>
            </a:extLst>
          </p:cNvPr>
          <p:cNvSpPr txBox="1"/>
          <p:nvPr/>
        </p:nvSpPr>
        <p:spPr>
          <a:xfrm>
            <a:off x="8774695" y="3433832"/>
            <a:ext cx="274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Población de VE por ciudad</a:t>
            </a:r>
            <a:endParaRPr lang="es-C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D272D262-9510-6E79-C441-21D9DD37EE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979328"/>
                  </p:ext>
                </p:extLst>
              </p:nvPr>
            </p:nvGraphicFramePr>
            <p:xfrm>
              <a:off x="5297751" y="4919051"/>
              <a:ext cx="1596498" cy="155641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96498" cy="1556412"/>
                    </a:xfrm>
                    <a:prstGeom prst="rect">
                      <a:avLst/>
                    </a:prstGeom>
                  </am3d:spPr>
                  <am3d:camera>
                    <am3d:pos x="0" y="0" z="65765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376" d="1000000"/>
                    <am3d:preTrans dx="0" dy="-8989928" dz="-102957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27944" ay="95862" az="-35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45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D272D262-9510-6E79-C441-21D9DD37E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7751" y="4919051"/>
                <a:ext cx="1596498" cy="15564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0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4031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Principales hallazgos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FC540B-E19D-2CD8-AA7F-43CB3627C6D7}"/>
              </a:ext>
            </a:extLst>
          </p:cNvPr>
          <p:cNvSpPr txBox="1"/>
          <p:nvPr/>
        </p:nvSpPr>
        <p:spPr>
          <a:xfrm>
            <a:off x="882314" y="1379621"/>
            <a:ext cx="80050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Cargadores de autos eléctricos son en su mayor parte son Universales, solamente los de Carga rápida difieren del resto.</a:t>
            </a:r>
          </a:p>
        </p:txBody>
      </p:sp>
      <p:pic>
        <p:nvPicPr>
          <p:cNvPr id="7170" name="Picture 2" descr="Niveles de carga de los vehículos eléctricos">
            <a:extLst>
              <a:ext uri="{FF2B5EF4-FFF2-40B4-BE49-F238E27FC236}">
                <a16:creationId xmlns:a16="http://schemas.microsoft.com/office/drawing/2014/main" id="{DA02C03F-34C7-0C30-D00C-0BB0A8EE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6" y="3429000"/>
            <a:ext cx="11309687" cy="213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1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2578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Metodología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FC540B-E19D-2CD8-AA7F-43CB3627C6D7}"/>
              </a:ext>
            </a:extLst>
          </p:cNvPr>
          <p:cNvSpPr txBox="1"/>
          <p:nvPr/>
        </p:nvSpPr>
        <p:spPr>
          <a:xfrm>
            <a:off x="882313" y="1379621"/>
            <a:ext cx="77964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Investigación: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Información sobre costos de instalación de sistemas de energía solar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Datos sobre la población de autos eléctricos y sus respectivos cargadores.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Análisis de datos: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Utilización de Excel para organizar, limpiar y analizar los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Visualización de Datos: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Creación de </a:t>
            </a:r>
            <a:r>
              <a:rPr lang="es-MX" sz="2800" dirty="0" err="1">
                <a:solidFill>
                  <a:schemeClr val="bg1"/>
                </a:solidFill>
              </a:rPr>
              <a:t>dashboards</a:t>
            </a:r>
            <a:r>
              <a:rPr lang="es-MX" sz="2800" dirty="0">
                <a:solidFill>
                  <a:schemeClr val="bg1"/>
                </a:solidFill>
              </a:rPr>
              <a:t> interactivos en </a:t>
            </a:r>
            <a:r>
              <a:rPr lang="es-MX" sz="2800" dirty="0" err="1">
                <a:solidFill>
                  <a:schemeClr val="bg1"/>
                </a:solidFill>
              </a:rPr>
              <a:t>Power</a:t>
            </a:r>
            <a:r>
              <a:rPr lang="es-MX" sz="2800" dirty="0">
                <a:solidFill>
                  <a:schemeClr val="bg1"/>
                </a:solidFill>
              </a:rPr>
              <a:t> 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800" dirty="0">
              <a:solidFill>
                <a:schemeClr val="bg1"/>
              </a:solidFill>
            </a:endParaRPr>
          </a:p>
        </p:txBody>
      </p:sp>
      <p:pic>
        <p:nvPicPr>
          <p:cNvPr id="1027" name="Picture 3" descr="trabajo plano diseño. plano diseño datos análisis concepto. un persona  trabajando con un estadística grafico en un proyector pantalla.  ilustración. 21595723 PNG">
            <a:extLst>
              <a:ext uri="{FF2B5EF4-FFF2-40B4-BE49-F238E27FC236}">
                <a16:creationId xmlns:a16="http://schemas.microsoft.com/office/drawing/2014/main" id="{0734746B-ABC2-1BC8-8346-051D926F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39" y="1973179"/>
            <a:ext cx="4289334" cy="32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EFEACF-3274-A691-5B7D-46428110DD27}"/>
              </a:ext>
            </a:extLst>
          </p:cNvPr>
          <p:cNvSpPr txBox="1"/>
          <p:nvPr/>
        </p:nvSpPr>
        <p:spPr>
          <a:xfrm>
            <a:off x="882315" y="497305"/>
            <a:ext cx="3649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Análisis Financiero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E7922-D0C2-D554-8CF8-DEFBF3737955}"/>
              </a:ext>
            </a:extLst>
          </p:cNvPr>
          <p:cNvSpPr txBox="1"/>
          <p:nvPr/>
        </p:nvSpPr>
        <p:spPr>
          <a:xfrm>
            <a:off x="882315" y="1349476"/>
            <a:ext cx="994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Costo instalación Sistema solar (6KW)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Promedio mercado: $17.825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Tesla (menor costo): $15.600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Incentivo fiscal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Mantención anual: $200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chemeClr val="bg1"/>
                </a:solidFill>
              </a:rPr>
              <a:t>Ahorro anual en electricidad $1.500</a:t>
            </a:r>
          </a:p>
        </p:txBody>
      </p:sp>
      <p:pic>
        <p:nvPicPr>
          <p:cNvPr id="1026" name="Picture 2" descr="Dolares - Iconos gratis de negocios y finanzas">
            <a:extLst>
              <a:ext uri="{FF2B5EF4-FFF2-40B4-BE49-F238E27FC236}">
                <a16:creationId xmlns:a16="http://schemas.microsoft.com/office/drawing/2014/main" id="{B7A26D0C-7F4C-9239-729E-ACB96D52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56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765</Words>
  <Application>Microsoft Office PowerPoint</Application>
  <PresentationFormat>Panorámica</PresentationFormat>
  <Paragraphs>189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 ExtraLight</vt:lpstr>
      <vt:lpstr>Tema de Office</vt:lpstr>
      <vt:lpstr>Gabriel Véliz Luz Carabali</vt:lpstr>
      <vt:lpstr>Gabriel Véliz Luz Carabali</vt:lpstr>
      <vt:lpstr>Gabriel Véliz Luz Carabali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veliz zuñiga</dc:creator>
  <cp:lastModifiedBy>gabriel veliz zuñiga</cp:lastModifiedBy>
  <cp:revision>15</cp:revision>
  <dcterms:created xsi:type="dcterms:W3CDTF">2024-07-21T19:02:24Z</dcterms:created>
  <dcterms:modified xsi:type="dcterms:W3CDTF">2024-07-23T23:35:01Z</dcterms:modified>
</cp:coreProperties>
</file>